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4" r:id="rId2"/>
    <p:sldMasterId id="2147483686" r:id="rId3"/>
    <p:sldMasterId id="2147483699" r:id="rId4"/>
  </p:sldMasterIdLst>
  <p:notesMasterIdLst>
    <p:notesMasterId r:id="rId22"/>
  </p:notesMasterIdLst>
  <p:sldIdLst>
    <p:sldId id="257" r:id="rId5"/>
    <p:sldId id="331" r:id="rId6"/>
    <p:sldId id="261" r:id="rId7"/>
    <p:sldId id="263" r:id="rId8"/>
    <p:sldId id="265" r:id="rId9"/>
    <p:sldId id="262" r:id="rId10"/>
    <p:sldId id="267" r:id="rId11"/>
    <p:sldId id="268" r:id="rId12"/>
    <p:sldId id="269" r:id="rId13"/>
    <p:sldId id="270" r:id="rId14"/>
    <p:sldId id="271" r:id="rId15"/>
    <p:sldId id="279" r:id="rId16"/>
    <p:sldId id="280" r:id="rId17"/>
    <p:sldId id="272" r:id="rId18"/>
    <p:sldId id="273" r:id="rId19"/>
    <p:sldId id="286" r:id="rId20"/>
    <p:sldId id="32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61" autoAdjust="0"/>
    <p:restoredTop sz="94586"/>
  </p:normalViewPr>
  <p:slideViewPr>
    <p:cSldViewPr snapToGrid="0" snapToObjects="1">
      <p:cViewPr varScale="1">
        <p:scale>
          <a:sx n="98" d="100"/>
          <a:sy n="98" d="100"/>
        </p:scale>
        <p:origin x="14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/>
              </a:defRPr>
            </a:lvl1pPr>
          </a:lstStyle>
          <a:p>
            <a:fld id="{F9355911-6E50-3444-A524-B78228B2660E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"/>
              </a:defRPr>
            </a:lvl1pPr>
          </a:lstStyle>
          <a:p>
            <a:fld id="{2C5DAE4A-42EE-7B45-B922-BC6582CC5F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1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9C29C9C-AC82-BD43-A5D6-A87B9BFA751A}" type="slidenum">
              <a:rPr lang="en-US" sz="1200">
                <a:latin typeface="Times" charset="0"/>
              </a:rPr>
              <a:pPr eaLnBrk="1" hangingPunct="1"/>
              <a:t>1</a:t>
            </a:fld>
            <a:endParaRPr lang="en-US" sz="1200">
              <a:latin typeface="Times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053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144D494-3FB8-3E4F-8E6B-AA51E15C4A51}" type="slidenum">
              <a:rPr lang="en-US" sz="1200">
                <a:latin typeface="Times" charset="0"/>
              </a:rPr>
              <a:pPr eaLnBrk="1" hangingPunct="1"/>
              <a:t>14</a:t>
            </a:fld>
            <a:endParaRPr lang="en-US" sz="1200">
              <a:latin typeface="Times" charset="0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48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CACC75C-B956-5D48-9BA5-6F3DAEA3577B}" type="slidenum">
              <a:rPr lang="en-US" sz="1200">
                <a:latin typeface="Times" charset="0"/>
              </a:rPr>
              <a:pPr eaLnBrk="1" hangingPunct="1"/>
              <a:t>15</a:t>
            </a:fld>
            <a:endParaRPr lang="en-US" sz="1200">
              <a:latin typeface="Times" charset="0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434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C64E4A4-A55D-5F4D-8A01-6E44EFC3FE2D}" type="slidenum">
              <a:rPr lang="en-US" sz="1200">
                <a:latin typeface="Times" charset="0"/>
              </a:rPr>
              <a:pPr eaLnBrk="1" hangingPunct="1"/>
              <a:t>3</a:t>
            </a:fld>
            <a:endParaRPr lang="en-US" sz="1200">
              <a:latin typeface="Times" charset="0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1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73FA7A7-A9D0-444B-B4DD-1D87DFCC9778}" type="slidenum">
              <a:rPr lang="en-US" sz="1200">
                <a:latin typeface="Times" charset="0"/>
              </a:rPr>
              <a:pPr eaLnBrk="1" hangingPunct="1"/>
              <a:t>4</a:t>
            </a:fld>
            <a:endParaRPr lang="en-US" sz="1200">
              <a:latin typeface="Times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861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A1AE2A-00CA-8C4A-9C4F-7DFF0C811CD8}" type="slidenum">
              <a:rPr lang="en-US" sz="1200">
                <a:latin typeface="Times" charset="0"/>
              </a:rPr>
              <a:pPr eaLnBrk="1" hangingPunct="1"/>
              <a:t>5</a:t>
            </a:fld>
            <a:endParaRPr lang="en-US" sz="1200">
              <a:latin typeface="Times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99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1C6D9D-0BC0-8A46-81C8-46B8CC3297C8}" type="slidenum">
              <a:rPr lang="en-US" sz="1200">
                <a:latin typeface="Times" charset="0"/>
              </a:rPr>
              <a:pPr eaLnBrk="1" hangingPunct="1"/>
              <a:t>6</a:t>
            </a:fld>
            <a:endParaRPr lang="en-US" sz="1200">
              <a:latin typeface="Times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453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BC8B531-D1BF-6342-8B78-88B7A0FC4FAB}" type="slidenum">
              <a:rPr lang="en-US" sz="1200">
                <a:latin typeface="Times" charset="0"/>
              </a:rPr>
              <a:pPr eaLnBrk="1" hangingPunct="1"/>
              <a:t>8</a:t>
            </a:fld>
            <a:endParaRPr lang="en-US" sz="1200">
              <a:latin typeface="Times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492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32741B6-6DDD-9F4D-92B4-25AB75BAC320}" type="slidenum">
              <a:rPr lang="en-US" sz="1200">
                <a:latin typeface="Times" charset="0"/>
              </a:rPr>
              <a:pPr eaLnBrk="1" hangingPunct="1"/>
              <a:t>9</a:t>
            </a:fld>
            <a:endParaRPr lang="en-US" sz="1200">
              <a:latin typeface="Times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680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322C117-0888-2D47-BE07-DAE7251DB6D6}" type="slidenum">
              <a:rPr lang="en-US" sz="1200">
                <a:latin typeface="Times" charset="0"/>
              </a:rPr>
              <a:pPr eaLnBrk="1" hangingPunct="1"/>
              <a:t>10</a:t>
            </a:fld>
            <a:endParaRPr lang="en-US" sz="1200">
              <a:latin typeface="Times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894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986CAED-B0E0-C948-B552-920C98159209}" type="slidenum">
              <a:rPr lang="en-US" sz="1200">
                <a:latin typeface="Times" charset="0"/>
              </a:rPr>
              <a:pPr eaLnBrk="1" hangingPunct="1"/>
              <a:t>11</a:t>
            </a:fld>
            <a:endParaRPr lang="en-US" sz="1200">
              <a:latin typeface="Times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404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0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8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08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FAE0D-2585-6845-834C-E21FBE7F8F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04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88901-787F-344E-B79B-8013B1483B53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07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75F4-D9B0-9949-AF58-20562BEC5CA0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6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8ED6-3D68-CF4D-B7B3-0D801EE35C99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7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8BF4-5B81-C249-A135-92814F27EFE5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18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378BD-2560-6B4E-96F3-C8F44EF4736B}" type="datetime1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8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5936-12E8-224F-8425-5CEC53A29D84}" type="datetime1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08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EA1-A4FA-EB41-AE5B-B5D61FAA2D6E}" type="datetime1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69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2FFD-79CE-214C-ACB2-A390CB660CFD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814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ED70-55FD-4649-8B84-4E7143A6FF5F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74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3654-0DEC-A946-92A7-E75F8540CE43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463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04D6-675B-B94F-AD13-0E9CA81EE5EB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3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FAE0D-2585-6845-834C-E21FBE7F8F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040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09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694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650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21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7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650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894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147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762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789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879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080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FAE0D-2585-6845-834C-E21FBE7F8F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040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88901-787F-344E-B79B-8013B1483B53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076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75F4-D9B0-9949-AF58-20562BEC5CA0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61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98ED6-3D68-CF4D-B7B3-0D801EE35C99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21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B8BF4-5B81-C249-A135-92814F27EFE5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182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378BD-2560-6B4E-96F3-C8F44EF4736B}" type="datetime1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89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5936-12E8-224F-8425-5CEC53A29D84}" type="datetime1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089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5AEA1-A4FA-EB41-AE5B-B5D61FAA2D6E}" type="datetime1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71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2FFD-79CE-214C-ACB2-A390CB660CFD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814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ED70-55FD-4649-8B84-4E7143A6FF5F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7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3654-0DEC-A946-92A7-E75F8540CE43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463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04D6-675B-B94F-AD13-0E9CA81EE5EB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6C44-F547-D74C-8E70-6C95F37CE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7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7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8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1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7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7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3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402B011D-638F-A347-AF3B-09F42E0D44BF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109B6C44-F547-D74C-8E70-6C95F37CE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9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711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8F43FAEA-FEFC-B94E-9D04-237F99B168A8}" type="datetimeFigureOut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D22FB7E8-0D77-FB4E-87D6-F7CB825B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3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402B011D-638F-A347-AF3B-09F42E0D44BF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109B6C44-F547-D74C-8E70-6C95F37CE2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9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Descriptive Statistics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077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Do you like chocolate?</a:t>
            </a:r>
          </a:p>
        </p:txBody>
      </p:sp>
      <p:graphicFrame>
        <p:nvGraphicFramePr>
          <p:cNvPr id="90114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543643566"/>
              </p:ext>
            </p:extLst>
          </p:nvPr>
        </p:nvGraphicFramePr>
        <p:xfrm>
          <a:off x="304800" y="2057400"/>
          <a:ext cx="82042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Chart" r:id="rId4" imgW="8204200" imgH="4114800" progId="MSGraph.Chart.8">
                  <p:embed followColorScheme="full"/>
                </p:oleObj>
              </mc:Choice>
              <mc:Fallback>
                <p:oleObj name="Chart" r:id="rId4" imgW="8204200" imgH="4114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82042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15" name="Text Box 4"/>
          <p:cNvSpPr txBox="1">
            <a:spLocks noChangeArrowheads="1"/>
          </p:cNvSpPr>
          <p:nvPr/>
        </p:nvSpPr>
        <p:spPr bwMode="auto">
          <a:xfrm>
            <a:off x="1828800" y="152400"/>
            <a:ext cx="5638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dirty="0">
                <a:latin typeface="Times"/>
              </a:rPr>
              <a:t>Ordinal—</a:t>
            </a:r>
            <a:r>
              <a:rPr lang="en-US" sz="3200" dirty="0">
                <a:latin typeface="Times"/>
              </a:rPr>
              <a:t>Median or Mode</a:t>
            </a:r>
            <a:endParaRPr lang="en-US" sz="1800" dirty="0">
              <a:latin typeface="Times"/>
            </a:endParaRPr>
          </a:p>
        </p:txBody>
      </p:sp>
      <p:sp>
        <p:nvSpPr>
          <p:cNvPr id="5" name="Rectangle 4"/>
          <p:cNvSpPr/>
          <p:nvPr/>
        </p:nvSpPr>
        <p:spPr>
          <a:xfrm rot="20324727">
            <a:off x="1874858" y="3193053"/>
            <a:ext cx="469817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"/>
              </a:rPr>
              <a:t>Ordering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87959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64410" y="274638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/>
              <a:t>Ordinal Scales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Ordered classification</a:t>
            </a:r>
          </a:p>
          <a:p>
            <a:pPr lvl="1" eaLnBrk="1" hangingPunct="1">
              <a:lnSpc>
                <a:spcPct val="80000"/>
              </a:lnSpc>
              <a:spcBef>
                <a:spcPts val="1272"/>
              </a:spcBef>
            </a:pPr>
            <a:r>
              <a:rPr lang="en-US" sz="2400" dirty="0"/>
              <a:t>Containers where it makes sense that they are in order</a:t>
            </a:r>
          </a:p>
          <a:p>
            <a:pPr eaLnBrk="1" hangingPunct="1">
              <a:lnSpc>
                <a:spcPct val="80000"/>
              </a:lnSpc>
              <a:spcBef>
                <a:spcPts val="1272"/>
              </a:spcBef>
            </a:pPr>
            <a:r>
              <a:rPr lang="en-US" sz="2800" dirty="0"/>
              <a:t>Allows comparison of both group sizes and relative position of categories</a:t>
            </a:r>
          </a:p>
          <a:p>
            <a:pPr eaLnBrk="1" hangingPunct="1">
              <a:lnSpc>
                <a:spcPct val="80000"/>
              </a:lnSpc>
              <a:spcBef>
                <a:spcPts val="1272"/>
              </a:spcBef>
            </a:pPr>
            <a:r>
              <a:rPr lang="en-US" sz="2800" dirty="0"/>
              <a:t>Categories are ordered but not evenly spaced</a:t>
            </a:r>
          </a:p>
          <a:p>
            <a:pPr lvl="1" eaLnBrk="1" hangingPunct="1">
              <a:lnSpc>
                <a:spcPct val="80000"/>
              </a:lnSpc>
              <a:spcBef>
                <a:spcPts val="1272"/>
              </a:spcBef>
            </a:pPr>
            <a:r>
              <a:rPr lang="en-US" sz="2400" dirty="0"/>
              <a:t>The distance between the containers may not be equal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Median (best measure of central tendency) or Mode</a:t>
            </a:r>
          </a:p>
          <a:p>
            <a:pPr eaLnBrk="1" hangingPunct="1">
              <a:lnSpc>
                <a:spcPct val="80000"/>
              </a:lnSpc>
            </a:pPr>
            <a:endParaRPr lang="en-US" sz="2800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5788"/>
              </p:ext>
            </p:extLst>
          </p:nvPr>
        </p:nvGraphicFramePr>
        <p:xfrm>
          <a:off x="5405369" y="274637"/>
          <a:ext cx="3423914" cy="1717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Chart" r:id="rId4" imgW="8204200" imgH="4114800" progId="MSGraph.Chart.8">
                  <p:embed followColorScheme="full"/>
                </p:oleObj>
              </mc:Choice>
              <mc:Fallback>
                <p:oleObj name="Chart" r:id="rId4" imgW="8204200" imgH="4114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5369" y="274637"/>
                        <a:ext cx="3423914" cy="17172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606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afariScreenSnapz0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4" y="292100"/>
            <a:ext cx="8872784" cy="607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332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fariScreenSnapz003 cop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"/>
            <a:ext cx="9144000" cy="561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22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219200"/>
            <a:ext cx="8153400" cy="1143000"/>
          </a:xfrm>
        </p:spPr>
        <p:txBody>
          <a:bodyPr/>
          <a:lstStyle/>
          <a:p>
            <a:pPr eaLnBrk="1" hangingPunct="1"/>
            <a:r>
              <a:rPr lang="en-US" sz="3200" dirty="0"/>
              <a:t>How many ham sandwiches did you eat last week?</a:t>
            </a:r>
            <a:endParaRPr lang="en-US" sz="4000" dirty="0"/>
          </a:p>
        </p:txBody>
      </p:sp>
      <p:graphicFrame>
        <p:nvGraphicFramePr>
          <p:cNvPr id="94210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439072860"/>
              </p:ext>
            </p:extLst>
          </p:nvPr>
        </p:nvGraphicFramePr>
        <p:xfrm>
          <a:off x="330200" y="2286000"/>
          <a:ext cx="82042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Chart" r:id="rId4" imgW="8204200" imgH="4114800" progId="MSGraph.Chart.8">
                  <p:embed followColorScheme="full"/>
                </p:oleObj>
              </mc:Choice>
              <mc:Fallback>
                <p:oleObj name="Chart" r:id="rId4" imgW="8204200" imgH="4114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2286000"/>
                        <a:ext cx="82042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1" name="Text Box 4"/>
          <p:cNvSpPr txBox="1">
            <a:spLocks noChangeArrowheads="1"/>
          </p:cNvSpPr>
          <p:nvPr/>
        </p:nvSpPr>
        <p:spPr bwMode="auto">
          <a:xfrm>
            <a:off x="457200" y="152400"/>
            <a:ext cx="822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dirty="0">
                <a:latin typeface="Times"/>
              </a:rPr>
              <a:t>Interval—</a:t>
            </a:r>
            <a:r>
              <a:rPr lang="en-US" sz="3200" dirty="0">
                <a:latin typeface="Times"/>
              </a:rPr>
              <a:t>Mean, Median or Mode</a:t>
            </a:r>
            <a:endParaRPr lang="en-US" sz="1800" dirty="0">
              <a:latin typeface="Times"/>
            </a:endParaRPr>
          </a:p>
        </p:txBody>
      </p:sp>
      <p:sp>
        <p:nvSpPr>
          <p:cNvPr id="5" name="Rectangle 4"/>
          <p:cNvSpPr/>
          <p:nvPr/>
        </p:nvSpPr>
        <p:spPr>
          <a:xfrm rot="20324727">
            <a:off x="1873756" y="3193053"/>
            <a:ext cx="470037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"/>
              </a:rPr>
              <a:t>Counting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03851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/>
              <a:t>Interval Scales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16113"/>
            <a:ext cx="861536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Ordered Classification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Just like ordinal the order makes sense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Categories are ordered and evenly spaced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Unlike ordinal all of the containers are uniformly spaced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Mean (best measure of central tendency)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472946"/>
              </p:ext>
            </p:extLst>
          </p:nvPr>
        </p:nvGraphicFramePr>
        <p:xfrm>
          <a:off x="5761626" y="274638"/>
          <a:ext cx="3158537" cy="1584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Chart" r:id="rId4" imgW="8204200" imgH="4114800" progId="MSGraph.Chart.8">
                  <p:embed followColorScheme="full"/>
                </p:oleObj>
              </mc:Choice>
              <mc:Fallback>
                <p:oleObj name="Chart" r:id="rId4" imgW="8204200" imgH="4114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1626" y="274638"/>
                        <a:ext cx="3158537" cy="1584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691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0236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 Special Case of Interval Scales</a:t>
            </a:r>
            <a:br>
              <a:rPr lang="en-US" dirty="0"/>
            </a:br>
            <a:r>
              <a:rPr lang="en-US" dirty="0"/>
              <a:t>Ratio Scales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3522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When “zero” on an interval scale represents an absence of the thing being measured it is called a </a:t>
            </a:r>
            <a:r>
              <a:rPr lang="en-US" i="1" dirty="0"/>
              <a:t>ratio</a:t>
            </a:r>
            <a:r>
              <a:rPr lang="en-US" dirty="0"/>
              <a:t> scale.</a:t>
            </a:r>
          </a:p>
          <a:p>
            <a:r>
              <a:rPr lang="en-US" dirty="0"/>
              <a:t>When measures are made with ratio scales then you can make ratio statements about the measures.</a:t>
            </a:r>
          </a:p>
          <a:p>
            <a:pPr lvl="1"/>
            <a:r>
              <a:rPr lang="en-US" dirty="0"/>
              <a:t>i.e., 80 centimeters is twice as long as 40 centimeters.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266966" y="190062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249097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5126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Non-Ratio Scales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15515"/>
            <a:ext cx="8386354" cy="46009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Some interval scales have no “zero” point.</a:t>
            </a:r>
          </a:p>
          <a:p>
            <a:r>
              <a:rPr lang="en-US" dirty="0"/>
              <a:t>Most measures of cognitive ability are non-ratio scales.</a:t>
            </a:r>
          </a:p>
          <a:p>
            <a:r>
              <a:rPr lang="en-US" dirty="0"/>
              <a:t>It is not appropriate to make ratio statements about measures of cognitive ability.</a:t>
            </a:r>
          </a:p>
          <a:p>
            <a:r>
              <a:rPr lang="en-US" dirty="0"/>
              <a:t>You are unlikely to ever statistically deal with ratio and non-ratio scales differently but it still important to know the difference to avoid making ratio statements about non-ratio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95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447675"/>
            <a:ext cx="8096250" cy="6191250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/>
              <a:t>Imagine you go to a party and you talk to 10 people. You get information on all 5 variables from each individual. Then when you are with a friend the next day you want to describe what you learned at the party.</a:t>
            </a:r>
          </a:p>
          <a:p>
            <a:pPr marL="0" indent="0">
              <a:buNone/>
            </a:pPr>
            <a:r>
              <a:rPr lang="en-US" dirty="0"/>
              <a:t>As the number of individuals (the number of data points) goes up the harder this is to do.</a:t>
            </a:r>
          </a:p>
        </p:txBody>
      </p:sp>
    </p:spTree>
    <p:extLst>
      <p:ext uri="{BB962C8B-B14F-4D97-AF65-F5344CB8AC3E}">
        <p14:creationId xmlns:p14="http://schemas.microsoft.com/office/powerpoint/2010/main" val="721366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Summaries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It is not easy to describe all the characteristics (lots of variables) of all of the members of a group (lots of people).</a:t>
            </a:r>
          </a:p>
          <a:p>
            <a:pPr eaLnBrk="1" hangingPunct="1"/>
            <a:r>
              <a:rPr lang="en-US" dirty="0"/>
              <a:t>Summaries of the measures of the characteristics of the members of a group are called descriptive statistics.</a:t>
            </a:r>
          </a:p>
          <a:p>
            <a:pPr eaLnBrk="1" hangingPunct="1"/>
            <a:r>
              <a:rPr lang="en-US" dirty="0"/>
              <a:t>One of the most common descriptive statistics is the </a:t>
            </a:r>
            <a:r>
              <a:rPr lang="en-US" i="1" dirty="0"/>
              <a:t>measure of central tendency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759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chemeClr val="bg1">
                    <a:lumMod val="65000"/>
                  </a:schemeClr>
                </a:solidFill>
              </a:rPr>
              <a:t>You first learned this in middle school: </a:t>
            </a:r>
            <a:br>
              <a:rPr lang="en-US" sz="40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4000" dirty="0"/>
              <a:t>Measures of Central Tendency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660400" y="22225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Mode—the response that occurs most frequently</a:t>
            </a:r>
          </a:p>
          <a:p>
            <a:pPr eaLnBrk="1" hangingPunct="1"/>
            <a:r>
              <a:rPr lang="en-US" dirty="0"/>
              <a:t>Median—the point where half of the scores are above and half below</a:t>
            </a:r>
          </a:p>
          <a:p>
            <a:pPr eaLnBrk="1" hangingPunct="1"/>
            <a:r>
              <a:rPr lang="en-US" dirty="0"/>
              <a:t>Mean—average</a:t>
            </a:r>
          </a:p>
        </p:txBody>
      </p:sp>
    </p:spTree>
    <p:extLst>
      <p:ext uri="{BB962C8B-B14F-4D97-AF65-F5344CB8AC3E}">
        <p14:creationId xmlns:p14="http://schemas.microsoft.com/office/powerpoint/2010/main" val="988302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Median</a:t>
            </a:r>
          </a:p>
        </p:txBody>
      </p:sp>
      <p:sp>
        <p:nvSpPr>
          <p:cNvPr id="79874" name="Text Box 3"/>
          <p:cNvSpPr txBox="1">
            <a:spLocks noChangeArrowheads="1"/>
          </p:cNvSpPr>
          <p:nvPr/>
        </p:nvSpPr>
        <p:spPr bwMode="auto">
          <a:xfrm>
            <a:off x="838200" y="2133600"/>
            <a:ext cx="9144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imes"/>
              </a:rPr>
              <a:t>2</a:t>
            </a:r>
          </a:p>
          <a:p>
            <a:pPr eaLnBrk="1" hangingPunct="1"/>
            <a:r>
              <a:rPr lang="en-US" dirty="0">
                <a:latin typeface="Times"/>
              </a:rPr>
              <a:t>3</a:t>
            </a:r>
          </a:p>
          <a:p>
            <a:pPr eaLnBrk="1" hangingPunct="1"/>
            <a:r>
              <a:rPr lang="en-US" dirty="0">
                <a:latin typeface="Times"/>
              </a:rPr>
              <a:t>3</a:t>
            </a:r>
          </a:p>
          <a:p>
            <a:pPr eaLnBrk="1" hangingPunct="1"/>
            <a:r>
              <a:rPr lang="en-US" dirty="0">
                <a:latin typeface="Times"/>
              </a:rPr>
              <a:t>3</a:t>
            </a:r>
          </a:p>
          <a:p>
            <a:pPr eaLnBrk="1" hangingPunct="1"/>
            <a:r>
              <a:rPr lang="en-US" dirty="0">
                <a:latin typeface="Times"/>
              </a:rPr>
              <a:t>4</a:t>
            </a:r>
          </a:p>
          <a:p>
            <a:pPr eaLnBrk="1" hangingPunct="1"/>
            <a:r>
              <a:rPr lang="en-US" dirty="0">
                <a:latin typeface="Times"/>
              </a:rPr>
              <a:t>4</a:t>
            </a:r>
          </a:p>
          <a:p>
            <a:pPr eaLnBrk="1" hangingPunct="1"/>
            <a:r>
              <a:rPr lang="en-US" dirty="0">
                <a:latin typeface="Times"/>
              </a:rPr>
              <a:t>5</a:t>
            </a:r>
          </a:p>
          <a:p>
            <a:pPr eaLnBrk="1" hangingPunct="1"/>
            <a:r>
              <a:rPr lang="en-US" dirty="0">
                <a:latin typeface="Times"/>
              </a:rPr>
              <a:t>6</a:t>
            </a:r>
          </a:p>
          <a:p>
            <a:pPr eaLnBrk="1" hangingPunct="1"/>
            <a:r>
              <a:rPr lang="en-US" dirty="0">
                <a:latin typeface="Times"/>
              </a:rPr>
              <a:t>6</a:t>
            </a:r>
          </a:p>
          <a:p>
            <a:pPr eaLnBrk="1" hangingPunct="1"/>
            <a:r>
              <a:rPr lang="en-US" dirty="0">
                <a:latin typeface="Times"/>
              </a:rPr>
              <a:t>7</a:t>
            </a:r>
          </a:p>
          <a:p>
            <a:pPr eaLnBrk="1" hangingPunct="1"/>
            <a:r>
              <a:rPr lang="en-US" dirty="0">
                <a:latin typeface="Times"/>
              </a:rPr>
              <a:t>8</a:t>
            </a:r>
          </a:p>
        </p:txBody>
      </p:sp>
      <p:sp>
        <p:nvSpPr>
          <p:cNvPr id="79875" name="Text Box 4"/>
          <p:cNvSpPr txBox="1">
            <a:spLocks noChangeArrowheads="1"/>
          </p:cNvSpPr>
          <p:nvPr/>
        </p:nvSpPr>
        <p:spPr bwMode="auto">
          <a:xfrm>
            <a:off x="2133600" y="3825875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Times"/>
              </a:rPr>
              <a:t>The point at which half the scores are higher </a:t>
            </a:r>
            <a:br>
              <a:rPr lang="en-US" sz="1800" dirty="0">
                <a:latin typeface="Times"/>
              </a:rPr>
            </a:br>
            <a:r>
              <a:rPr lang="en-US" sz="1800" dirty="0">
                <a:latin typeface="Times"/>
              </a:rPr>
              <a:t>and half are lower</a:t>
            </a:r>
          </a:p>
        </p:txBody>
      </p:sp>
      <p:sp>
        <p:nvSpPr>
          <p:cNvPr id="79876" name="Line 5"/>
          <p:cNvSpPr>
            <a:spLocks noChangeShapeType="1"/>
          </p:cNvSpPr>
          <p:nvPr/>
        </p:nvSpPr>
        <p:spPr bwMode="auto">
          <a:xfrm>
            <a:off x="12954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592077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609600"/>
            <a:ext cx="85471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/>
              <a:t>Problems with Summarizing Information About Characteristics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97100"/>
            <a:ext cx="7772400" cy="3263900"/>
          </a:xfrm>
        </p:spPr>
        <p:txBody>
          <a:bodyPr/>
          <a:lstStyle/>
          <a:p>
            <a:pPr eaLnBrk="1" hangingPunct="1"/>
            <a:r>
              <a:rPr lang="en-US" sz="2600" dirty="0"/>
              <a:t>Did you get the same information from each respondent?</a:t>
            </a:r>
          </a:p>
          <a:p>
            <a:pPr eaLnBrk="1" hangingPunct="1"/>
            <a:r>
              <a:rPr lang="en-US" sz="2600" dirty="0"/>
              <a:t>Is the information appropriate to your problem? </a:t>
            </a:r>
          </a:p>
          <a:p>
            <a:pPr eaLnBrk="1" hangingPunct="1"/>
            <a:r>
              <a:rPr lang="en-US" sz="2600" dirty="0"/>
              <a:t>Can you transform the information into numbers?</a:t>
            </a:r>
          </a:p>
          <a:p>
            <a:pPr eaLnBrk="1" hangingPunct="1"/>
            <a:r>
              <a:rPr lang="en-US" sz="2600" dirty="0"/>
              <a:t>Are the numbers in a form that can be analyzed?</a:t>
            </a:r>
            <a:endParaRPr lang="en-US" sz="2200" dirty="0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838200" y="5346700"/>
            <a:ext cx="72263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Times"/>
              </a:rPr>
              <a:t>The solution to these problems is to use measurement scales.</a:t>
            </a:r>
          </a:p>
        </p:txBody>
      </p:sp>
    </p:spTree>
    <p:extLst>
      <p:ext uri="{BB962C8B-B14F-4D97-AF65-F5344CB8AC3E}">
        <p14:creationId xmlns:p14="http://schemas.microsoft.com/office/powerpoint/2010/main" val="57122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build="p"/>
      <p:bldP spid="880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We Need Different </a:t>
            </a:r>
            <a:br>
              <a:rPr lang="en-US" dirty="0"/>
            </a:br>
            <a:r>
              <a:rPr lang="en-US" dirty="0"/>
              <a:t>Summary Statistics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47768"/>
            <a:ext cx="8229600" cy="4525963"/>
          </a:xfrm>
        </p:spPr>
        <p:txBody>
          <a:bodyPr/>
          <a:lstStyle/>
          <a:p>
            <a:r>
              <a:rPr lang="en-US" dirty="0"/>
              <a:t>Data can be gathered with different kinds of scales</a:t>
            </a:r>
          </a:p>
          <a:p>
            <a:r>
              <a:rPr lang="en-US" dirty="0"/>
              <a:t>Each scale type has its preferred summary statistic</a:t>
            </a:r>
          </a:p>
          <a:p>
            <a:r>
              <a:rPr lang="en-US" dirty="0"/>
              <a:t>Nominal, Ordinal, Interval scales</a:t>
            </a:r>
          </a:p>
          <a:p>
            <a:r>
              <a:rPr lang="en-US" dirty="0"/>
              <a:t>Sometimes these are called:</a:t>
            </a:r>
          </a:p>
          <a:p>
            <a:pPr lvl="1"/>
            <a:r>
              <a:rPr lang="en-US" dirty="0"/>
              <a:t>Sorting, Ordering, and Counting</a:t>
            </a:r>
          </a:p>
        </p:txBody>
      </p:sp>
    </p:spTree>
    <p:extLst>
      <p:ext uri="{BB962C8B-B14F-4D97-AF65-F5344CB8AC3E}">
        <p14:creationId xmlns:p14="http://schemas.microsoft.com/office/powerpoint/2010/main" val="213232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color is your car?</a:t>
            </a:r>
          </a:p>
        </p:txBody>
      </p:sp>
      <p:graphicFrame>
        <p:nvGraphicFramePr>
          <p:cNvPr id="86018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75646912"/>
              </p:ext>
            </p:extLst>
          </p:nvPr>
        </p:nvGraphicFramePr>
        <p:xfrm>
          <a:off x="304800" y="1905000"/>
          <a:ext cx="82042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Chart" r:id="rId4" imgW="8204200" imgH="4114800" progId="MSGraph.Chart.8">
                  <p:embed followColorScheme="full"/>
                </p:oleObj>
              </mc:Choice>
              <mc:Fallback>
                <p:oleObj name="Chart" r:id="rId4" imgW="8204200" imgH="4114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5000"/>
                        <a:ext cx="82042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19" name="Text Box 4"/>
          <p:cNvSpPr txBox="1">
            <a:spLocks noChangeArrowheads="1"/>
          </p:cNvSpPr>
          <p:nvPr/>
        </p:nvSpPr>
        <p:spPr bwMode="auto">
          <a:xfrm>
            <a:off x="1981200" y="152400"/>
            <a:ext cx="480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dirty="0">
                <a:latin typeface="Times"/>
              </a:rPr>
              <a:t>Nominal—</a:t>
            </a:r>
            <a:r>
              <a:rPr lang="en-US" sz="3200" dirty="0">
                <a:latin typeface="Times"/>
              </a:rPr>
              <a:t>Mode</a:t>
            </a:r>
            <a:endParaRPr lang="en-US" sz="1800" dirty="0">
              <a:latin typeface="Times"/>
            </a:endParaRPr>
          </a:p>
        </p:txBody>
      </p:sp>
      <p:sp>
        <p:nvSpPr>
          <p:cNvPr id="7" name="Rectangle 6"/>
          <p:cNvSpPr/>
          <p:nvPr/>
        </p:nvSpPr>
        <p:spPr>
          <a:xfrm rot="20324727">
            <a:off x="2344612" y="3193053"/>
            <a:ext cx="375866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"/>
              </a:rPr>
              <a:t>Sorting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68735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/>
              <a:t>Nominal Scales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17700"/>
            <a:ext cx="8064500" cy="4432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/>
              <a:t>Unordered classification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/>
              <a:t>Think of this as a group of containers into which you will sort data.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/>
              <a:t>Allows comparison of group sizes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/>
              <a:t>Which container has the most in it?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/>
              <a:t>No information is embedded in the order of the categories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dirty="0"/>
              <a:t>Mode (the only measure of central tendency)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117843"/>
              </p:ext>
            </p:extLst>
          </p:nvPr>
        </p:nvGraphicFramePr>
        <p:xfrm>
          <a:off x="5474317" y="274638"/>
          <a:ext cx="3275983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Chart" r:id="rId4" imgW="8204200" imgH="4114800" progId="MSGraph.Chart.8">
                  <p:embed followColorScheme="full"/>
                </p:oleObj>
              </mc:Choice>
              <mc:Fallback>
                <p:oleObj name="Chart" r:id="rId4" imgW="8204200" imgH="41148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4317" y="274638"/>
                        <a:ext cx="3275983" cy="164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668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theme/theme1.xml><?xml version="1.0" encoding="utf-8"?>
<a:theme xmlns:a="http://schemas.openxmlformats.org/drawingml/2006/main" name="JBC Gener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JBC Gener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JBC General.thmx</Template>
  <TotalTime>1368</TotalTime>
  <Words>585</Words>
  <Application>Microsoft Macintosh PowerPoint</Application>
  <PresentationFormat>On-screen Show (4:3)</PresentationFormat>
  <Paragraphs>85</Paragraphs>
  <Slides>17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Times</vt:lpstr>
      <vt:lpstr>JBC General</vt:lpstr>
      <vt:lpstr>Custom Design</vt:lpstr>
      <vt:lpstr>1_JBC General</vt:lpstr>
      <vt:lpstr>1_Custom Design</vt:lpstr>
      <vt:lpstr>Chart</vt:lpstr>
      <vt:lpstr>Descriptive Statistics</vt:lpstr>
      <vt:lpstr>PowerPoint Presentation</vt:lpstr>
      <vt:lpstr>Summaries</vt:lpstr>
      <vt:lpstr>You first learned this in middle school:  Measures of Central Tendency</vt:lpstr>
      <vt:lpstr>Median</vt:lpstr>
      <vt:lpstr>Problems with Summarizing Information About Characteristics</vt:lpstr>
      <vt:lpstr>Why We Need Different  Summary Statistics</vt:lpstr>
      <vt:lpstr>What color is your car?</vt:lpstr>
      <vt:lpstr>Nominal Scales</vt:lpstr>
      <vt:lpstr>Do you like chocolate?</vt:lpstr>
      <vt:lpstr>Ordinal Scales</vt:lpstr>
      <vt:lpstr>PowerPoint Presentation</vt:lpstr>
      <vt:lpstr>PowerPoint Presentation</vt:lpstr>
      <vt:lpstr>How many ham sandwiches did you eat last week?</vt:lpstr>
      <vt:lpstr>Interval Scales</vt:lpstr>
      <vt:lpstr>A Special Case of Interval Scales Ratio Scales</vt:lpstr>
      <vt:lpstr>Non-Ratio Scales</vt:lpstr>
    </vt:vector>
  </TitlesOfParts>
  <Company>University of Portland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Descriptive Statistics</dc:title>
  <dc:creator>Jim Carroll</dc:creator>
  <cp:lastModifiedBy>James Carroll</cp:lastModifiedBy>
  <cp:revision>51</cp:revision>
  <dcterms:created xsi:type="dcterms:W3CDTF">2012-12-11T15:30:34Z</dcterms:created>
  <dcterms:modified xsi:type="dcterms:W3CDTF">2018-07-16T15:01:45Z</dcterms:modified>
</cp:coreProperties>
</file>